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4"/>
  </p:notesMasterIdLst>
  <p:sldIdLst>
    <p:sldId id="256" r:id="rId2"/>
    <p:sldId id="34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349" r:id="rId13"/>
    <p:sldId id="269" r:id="rId14"/>
    <p:sldId id="270" r:id="rId15"/>
    <p:sldId id="271" r:id="rId16"/>
    <p:sldId id="272" r:id="rId17"/>
    <p:sldId id="273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295" r:id="rId32"/>
    <p:sldId id="296" r:id="rId33"/>
    <p:sldId id="297" r:id="rId34"/>
    <p:sldId id="333" r:id="rId35"/>
    <p:sldId id="335" r:id="rId36"/>
    <p:sldId id="337" r:id="rId37"/>
    <p:sldId id="338" r:id="rId38"/>
    <p:sldId id="339" r:id="rId39"/>
    <p:sldId id="340" r:id="rId40"/>
    <p:sldId id="342" r:id="rId41"/>
    <p:sldId id="343" r:id="rId42"/>
    <p:sldId id="341" r:id="rId43"/>
    <p:sldId id="344" r:id="rId44"/>
    <p:sldId id="345" r:id="rId45"/>
    <p:sldId id="346" r:id="rId46"/>
    <p:sldId id="347" r:id="rId47"/>
    <p:sldId id="298" r:id="rId48"/>
    <p:sldId id="299" r:id="rId49"/>
    <p:sldId id="300" r:id="rId50"/>
    <p:sldId id="301" r:id="rId51"/>
    <p:sldId id="302" r:id="rId52"/>
    <p:sldId id="331" r:id="rId53"/>
    <p:sldId id="304" r:id="rId54"/>
    <p:sldId id="305" r:id="rId55"/>
    <p:sldId id="306" r:id="rId56"/>
    <p:sldId id="308" r:id="rId57"/>
    <p:sldId id="309" r:id="rId58"/>
    <p:sldId id="311" r:id="rId59"/>
    <p:sldId id="312" r:id="rId60"/>
    <p:sldId id="332" r:id="rId61"/>
    <p:sldId id="314" r:id="rId62"/>
    <p:sldId id="315" r:id="rId63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 varScale="1">
        <p:scale>
          <a:sx n="47" d="100"/>
          <a:sy n="47" d="100"/>
        </p:scale>
        <p:origin x="880" y="48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b="0" i="0" u="none" baseline="0">
                <a:solidFill>
                  <a:schemeClr val="dk2"/>
                </a:solidFill>
              </a:rPr>
              <a:t>Notka od Chucka  Używając tych materiałów masz prawo usunąć logo UM i zastąpić je własnym ale zostaw proszę logo CC-BY na pierwszej stronie oraz strony z podziękowaniami dla współtwórców.</a:t>
            </a:r>
            <a:endParaRPr lang="pl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3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957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8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577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174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395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299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l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256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22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22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7928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381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47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0272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019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8891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316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35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66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28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8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4e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www.pythonlearn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python.org/library/socke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://xkcd.com/353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Hypertext_Transfer_Protoco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youtube.com/watch?v=x2GylLq59rI" TargetMode="External"/><Relationship Id="rId4" Type="http://schemas.openxmlformats.org/officeDocument/2006/relationships/hyperlink" Target="https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et-intro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9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Protocols/rfc2616/rfc2616.t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Internet_Protocol_Suite" TargetMode="External"/><Relationship Id="rId4" Type="http://schemas.openxmlformats.org/officeDocument/2006/relationships/hyperlink" Target="https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map.org/movies/" TargetMode="Externa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onmat.net/ftp/ascii-cheat-sheet.png" TargetMode="External"/><Relationship Id="rId2" Type="http://schemas.openxmlformats.org/officeDocument/2006/relationships/hyperlink" Target="https://pl.wikipedia.org/wiki/ASCII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in_can_telephone" TargetMode="External"/><Relationship Id="rId3" Type="http://schemas.openxmlformats.org/officeDocument/2006/relationships/hyperlink" Target="https://www.flickr.com/photos/kitcowan/2103850699/" TargetMode="External"/><Relationship Id="rId7" Type="http://schemas.openxmlformats.org/officeDocument/2006/relationships/hyperlink" Target="https://en.wikipedia.org/wiki/Tin_can_telephon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hyperlink" Target="http://www.flickr.com/photos/kitcowan/2103850699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Gniazdo_(telekomunikacja)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en.wikipedia.org/wiki/Internet_socket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eb_scrapin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Web_crawler" TargetMode="External"/><Relationship Id="rId5" Type="http://schemas.openxmlformats.org/officeDocument/2006/relationships/hyperlink" Target="https://pl.wikipedia.org/wiki/Robot_internetowy" TargetMode="External"/><Relationship Id="rId4" Type="http://schemas.openxmlformats.org/officeDocument/2006/relationships/hyperlink" Target="http://en.wikipedia.org/wiki/Web_scrapin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Port_protoko%C5%82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Programy sieciowe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2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</a:t>
            </a:r>
            <a:r>
              <a:rPr lang="en-US" sz="32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pl</a:t>
            </a:r>
            <a:endParaRPr lang="pl" sz="32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 w Pythonie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wbudowaną obsługę gniazd TCP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 = socket.socket(socket.AF_INET, socket.SOCK_STREAM)</a:t>
            </a:r>
          </a:p>
          <a:p>
            <a:pPr lvl="0" algn="l" rtl="0">
              <a:buClr>
                <a:srgbClr val="FFFF00"/>
              </a:buClr>
              <a:buSzPct val="25000"/>
            </a:pP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mysock.connect( ('</a:t>
            </a:r>
            <a:r>
              <a:rPr lang="pl" sz="3000" b="0" i="0" u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pl" sz="30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https://docs.python.org/3/library/socket.html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4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https://xkcd.com/353/</a:t>
            </a:r>
            <a:endParaRPr lang="pl" sz="34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Protokoły aplikacji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Skoro TCP (i Python) dają nam niezawodne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to co chcemy tymi </a:t>
            </a:r>
            <a:r>
              <a:rPr lang="pl" sz="3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gniazdami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zrobić? Jaki problem chcemy rozwiązać?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Protokoły aplikacji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Mail</a:t>
            </a:r>
          </a:p>
          <a:p>
            <a:pPr marL="469900" marR="0" lvl="1" indent="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None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World Wide Web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" sz="24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HTTP - Hypertext Trans</a:t>
            </a:r>
            <a:r>
              <a:rPr lang="pl" sz="6000" b="0" i="0" u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6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Główny protokół w warstwie aplikacji w Internecie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Wynaleziony do obsługi stron WWW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pobierać HTML, obrazy, dokumenty itd.</a:t>
            </a:r>
            <a:endParaRPr lang="pl" sz="36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Rozszerzony, aby obsługiwać również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RSS, usługi sieciowe itd. Główne założenie: Ustanowić połączenie - Zażądać dokumentu - Pobrać dokument - Zamknąć połączenie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3295628" y="7473950"/>
            <a:ext cx="10324838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https://pl.wikipedia.org/wiki/Hypertext_Transfer_Protocol</a:t>
            </a:r>
            <a:r>
              <a:rPr lang="pl" sz="3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yper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ext</a:t>
            </a:r>
            <a:r>
              <a:rPr lang="pl" sz="47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rans</a:t>
            </a:r>
            <a:r>
              <a:rPr lang="pl" sz="47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7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47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rotocol to zestaw zasad pozwalających przeglądarkom pobierać z serwerów dokumenty za pomocą Internetu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7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protokół?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445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Zestaw zasad przestrzeganych przez wszystkich uczestników komunikacji, aby ich kolejne kroki były przewidywalne </a:t>
            </a:r>
          </a:p>
          <a:p>
            <a:pPr marL="457200" marR="0" lvl="0" indent="-4445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żeby nie wpadali na siebie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Polsce jeździ się po prawej stronie</a:t>
            </a:r>
          </a:p>
          <a:p>
            <a:pPr marL="927100" marR="0" lvl="1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Tx/>
              <a:buChar char="-"/>
            </a:pPr>
            <a:r>
              <a:rPr lang="pl" sz="34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3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dwukierunkowych drogach w Anglii jeździ się po lewej stronie</a:t>
            </a: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pl" sz="36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pl" sz="3600" b="0" i="0" u="none" strike="noStrike" cap="none" baseline="0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091637" y="2895600"/>
            <a:ext cx="17223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dokument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5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https://www.youtube.com/watch?v=x2GylLq59rI</a:t>
            </a:r>
            <a:endParaRPr lang="pl" sz="35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Pozyskiwanie danych z serwera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Za każdym razem, kiedy użytkownik klika na hiperłącze href=, żeby przejść na nową stronę, przeglądarka ustanawia połączenie z serwerem i przesyła żądanie </a:t>
            </a:r>
            <a:r>
              <a:rPr lang="pl" sz="3401" b="0" i="0" u="none" baseline="0" dirty="0">
                <a:latin typeface="Arial" charset="0"/>
              </a:rPr>
              <a:t>"</a:t>
            </a:r>
            <a:r>
              <a:rPr lang="pl" sz="3401" b="0" i="0" u="none" baseline="0" dirty="0"/>
              <a:t>GET</a:t>
            </a:r>
            <a:r>
              <a:rPr lang="pl" sz="3401" b="0" i="0" u="none" baseline="0" dirty="0">
                <a:latin typeface="Arial" charset="0"/>
              </a:rPr>
              <a:t>",</a:t>
            </a:r>
            <a:r>
              <a:rPr lang="pl" sz="3401" b="0" i="0" u="none" baseline="0" dirty="0"/>
              <a:t> żeby otrzymać zawartość strony pod wskazanym adresem.</a:t>
            </a:r>
          </a:p>
          <a:p>
            <a:pPr marL="749309" algn="l" rtl="0">
              <a:defRPr/>
            </a:pPr>
            <a:r>
              <a:rPr lang="pl" sz="3401" b="0" i="0" u="none" baseline="0" dirty="0"/>
              <a:t>Serwer przesyła do przeglądarki dokument HTML, a ona formatuje go i wyświetla użytkownikowi.</a:t>
            </a:r>
          </a:p>
        </p:txBody>
      </p:sp>
    </p:spTree>
    <p:extLst>
      <p:ext uri="{BB962C8B-B14F-4D97-AF65-F5344CB8AC3E}">
        <p14:creationId xmlns:p14="http://schemas.microsoft.com/office/powerpoint/2010/main" val="128715499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Darmowa książka o architekturze sieci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pPr algn="l" rtl="0"/>
            <a:r>
              <a:rPr lang="pl" b="0" i="0" u="none" baseline="0" dirty="0"/>
              <a:t>Jeśli ten temat cię interesuje albo potrzebujesz więcej informacji</a:t>
            </a:r>
          </a:p>
          <a:p>
            <a:pPr algn="l" rtl="0"/>
            <a:r>
              <a:rPr lang="pl-PL" b="0" i="0" u="none" baseline="0" dirty="0">
                <a:hlinkClick r:id="rId2"/>
              </a:rPr>
              <a:t>https://www.net-intro.com</a:t>
            </a:r>
            <a:endParaRPr lang="p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434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175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1754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4346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156006020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401" b="0" i="0" u="none" baseline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altLang="en-US" sz="540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297280" y="702614"/>
            <a:ext cx="329737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  <a:p>
            <a:pPr algn="ctr" rtl="0" eaLnBrk="1" hangingPunct="1">
              <a:defRPr/>
            </a:pPr>
            <a:endParaRPr lang="pl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601" b="0" i="0" u="none" baseline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803139" y="685802"/>
            <a:ext cx="16995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FFFF00"/>
                </a:solidFill>
              </a:rPr>
              <a:t>Żądanie</a:t>
            </a: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42777" y="685802"/>
            <a:ext cx="197842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>
                <a:solidFill>
                  <a:srgbClr val="00FF00"/>
                </a:solidFill>
              </a:rPr>
              <a:t>Odpowiedź</a:t>
            </a: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8299357" y="6075541"/>
            <a:ext cx="155523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Parsowanie/</a:t>
            </a:r>
          </a:p>
          <a:p>
            <a:pPr algn="ctr" rtl="0" eaLnBrk="1" hangingPunct="1">
              <a:defRPr/>
            </a:pPr>
            <a:r>
              <a:rPr lang="pl" b="0" i="0" u="none" baseline="0" dirty="0">
                <a:solidFill>
                  <a:schemeClr val="bg1"/>
                </a:solidFill>
              </a:rPr>
              <a:t>Renderowanie</a:t>
            </a: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100" b="0" i="0" u="none" baseline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649146" y="5980291"/>
            <a:ext cx="10743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rtl="0" eaLnBrk="1" hangingPunct="1"/>
            <a:r>
              <a:rPr lang="pl" sz="3200" b="0" i="0" u="none" baseline="0">
                <a:solidFill>
                  <a:schemeClr val="bg1"/>
                </a:solidFill>
              </a:rPr>
              <a:t>Klik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FFD966"/>
                </a:solidFill>
              </a:rPr>
              <a:t>Standardy w Internecie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2590801"/>
            <a:ext cx="7024510" cy="5359401"/>
          </a:xfrm>
        </p:spPr>
        <p:txBody>
          <a:bodyPr/>
          <a:lstStyle/>
          <a:p>
            <a:pPr marL="749309" algn="l" rtl="0">
              <a:defRPr/>
            </a:pPr>
            <a:r>
              <a:rPr lang="pl" b="0" i="0" u="none" baseline="0" dirty="0"/>
              <a:t>Standardy wszystkich protokołów internetowych tworzy jedna organizacja</a:t>
            </a:r>
          </a:p>
          <a:p>
            <a:pPr marL="749309" algn="l" rtl="0">
              <a:defRPr/>
            </a:pPr>
            <a:r>
              <a:rPr lang="pl" b="0" i="0" u="none" baseline="0" dirty="0"/>
              <a:t>Internet Engineering Task Force (IETF)</a:t>
            </a:r>
          </a:p>
          <a:p>
            <a:pPr marL="749309" algn="l" rtl="0">
              <a:defRPr/>
            </a:pPr>
            <a:r>
              <a:rPr lang="pl" b="0" i="0" u="none" baseline="0" dirty="0"/>
              <a:t>www.ietf.org</a:t>
            </a:r>
            <a:endParaRPr lang="pl" altLang="en-US" dirty="0"/>
          </a:p>
          <a:p>
            <a:pPr marL="749309" algn="l" rtl="0">
              <a:defRPr/>
            </a:pPr>
            <a:r>
              <a:rPr lang="pl" b="0" i="0" u="none" baseline="0" dirty="0"/>
              <a:t>Standardy nazywamy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RFC</a:t>
            </a:r>
            <a:r>
              <a:rPr lang="pl" b="0" i="0" u="none" baseline="0" dirty="0">
                <a:latin typeface="Arial" charset="0"/>
              </a:rPr>
              <a:t>”</a:t>
            </a:r>
            <a:r>
              <a:rPr lang="pl" b="0" i="0" u="none" baseline="0" dirty="0"/>
              <a:t> </a:t>
            </a:r>
            <a:r>
              <a:rPr lang="pl" sz="32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b="0" i="0" u="none" baseline="0" dirty="0"/>
              <a:t> </a:t>
            </a:r>
            <a:r>
              <a:rPr lang="pl" b="0" i="0" u="none" baseline="0" dirty="0">
                <a:latin typeface="Arial" charset="0"/>
              </a:rPr>
              <a:t>“</a:t>
            </a:r>
            <a:r>
              <a:rPr lang="pl" b="0" i="0" u="none" baseline="0" dirty="0"/>
              <a:t>Request for Comments</a:t>
            </a:r>
            <a:r>
              <a:rPr lang="pl" b="0" i="0" u="none" baseline="0" dirty="0">
                <a:latin typeface="Arial" charset="0"/>
              </a:rPr>
              <a:t>”</a:t>
            </a:r>
            <a:endParaRPr lang="pl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742002" y="7466913"/>
            <a:ext cx="69874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en-US" sz="3200" b="0" i="0" u="none" baseline="0" dirty="0" err="1">
                <a:solidFill>
                  <a:srgbClr val="FFFF00"/>
                </a:solidFill>
                <a:ea typeface="ＭＳ Ｐゴシック" charset="-128"/>
              </a:rPr>
              <a:t>Źródło</a:t>
            </a:r>
            <a:r>
              <a:rPr lang="pl" sz="3200" b="0" i="0" u="none" baseline="0" dirty="0">
                <a:solidFill>
                  <a:srgbClr val="FFFF00"/>
                </a:solidFill>
                <a:ea typeface="ＭＳ Ｐゴシック" charset="-128"/>
              </a:rPr>
              <a:t>: </a:t>
            </a:r>
            <a:r>
              <a:rPr lang="pl-PL" sz="3200" b="0" i="0" u="sng" baseline="0" dirty="0">
                <a:solidFill>
                  <a:srgbClr val="FFFF00"/>
                </a:solidFill>
                <a:ea typeface="ＭＳ Ｐゴシック" charset="-128"/>
                <a:hlinkClick r:id="rId3"/>
              </a:rPr>
              <a:t>https://tools.ietf.org/html/rfc791</a:t>
            </a:r>
            <a:r>
              <a:rPr lang="pl" sz="3200" b="0" i="0" u="none" baseline="0" dirty="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079493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-PL" b="0" i="0" u="none" baseline="0" dirty="0">
                <a:solidFill>
                  <a:srgbClr val="00FF00"/>
                </a:solidFill>
                <a:latin typeface="+mj-lt"/>
                <a:ea typeface="ＭＳ Ｐゴシック" charset="-128"/>
                <a:hlinkClick r:id="rId4"/>
              </a:rPr>
              <a:t>https://www.w3.org/Protocols/rfc2616/rfc2616.txt</a:t>
            </a:r>
            <a:endParaRPr lang="pl" b="0" i="0" u="none" baseline="0" dirty="0">
              <a:solidFill>
                <a:srgbClr val="00FF00"/>
              </a:solidFill>
              <a:latin typeface="+mj-lt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>
              <a:defRPr/>
            </a:pPr>
            <a:r>
              <a:rPr lang="pl" sz="7401" b="0" i="0" u="none" baseline="0">
                <a:solidFill>
                  <a:srgbClr val="00FF00"/>
                </a:solidFill>
              </a:rPr>
              <a:t>Tworzenie żądania HTTP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9" algn="l" rtl="0">
              <a:defRPr/>
            </a:pPr>
            <a:r>
              <a:rPr lang="pl" sz="3401" b="0" i="0" u="none" baseline="0" dirty="0"/>
              <a:t>Połącz z serwerem takim jak </a:t>
            </a:r>
            <a:r>
              <a:rPr lang="pl" sz="3401" b="0" i="0" u="none" baseline="0" dirty="0">
                <a:solidFill>
                  <a:srgbClr val="FFFF00"/>
                </a:solidFill>
              </a:rPr>
              <a:t>www.dr-chuck.com</a:t>
            </a:r>
            <a:endParaRPr lang="pl" sz="3401" dirty="0"/>
          </a:p>
          <a:p>
            <a:pPr marL="749309" algn="l" rtl="0">
              <a:defRPr/>
            </a:pPr>
            <a:r>
              <a:rPr lang="pl" sz="3401" b="0" i="0" u="none" baseline="0" dirty="0"/>
              <a:t>Zażądaj konkretnego dokumentu (lub domyślnego)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http://www.dr-chuck.com/page1.htm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http://www.mlive.com/ann-arbor/ HTTP/1.0</a:t>
            </a:r>
          </a:p>
          <a:p>
            <a:pPr marL="1638321" lvl="3" algn="l" rtl="0">
              <a:defRPr/>
            </a:pPr>
            <a:r>
              <a:rPr lang="pl" sz="3401" b="0" i="0" u="none" baseline="0" dirty="0">
                <a:solidFill>
                  <a:srgbClr val="00FF00"/>
                </a:solidFill>
              </a:rPr>
              <a:t> GET http://www.facebook.com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endParaRPr lang="pl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l" rtl="0" eaLnBrk="1" hangingPunct="1">
              <a:defRPr/>
            </a:pPr>
            <a:r>
              <a:rPr lang="pl" sz="3200" b="0" i="0" u="none" baseline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pl" sz="2800" b="0" i="0" u="none" baseline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www.dr-chuck.com 80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www.dr-chuck.com.Escape character is '^]'.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http://www.dr-chuck.com/page1.htm HTTP/1.0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algn="l" rtl="0" eaLnBrk="1" hangingPunct="1">
              <a:defRPr/>
            </a:pPr>
            <a:endParaRPr lang="pl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href="http://www.dr-chuck.com/page2.htm"&gt;Second </a:t>
            </a:r>
            <a:br>
              <a:rPr lang="pl" sz="280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pl" sz="2800" b="0" i="0" u="none" baseline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algn="l" rtl="0" eaLnBrk="1" hangingPunct="1">
              <a:defRPr/>
            </a:pP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300145" y="4497591"/>
            <a:ext cx="3297377" cy="7386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4800" b="0" i="0" u="none" baseline="0" dirty="0">
                <a:solidFill>
                  <a:srgbClr val="0000FF"/>
                </a:solidFill>
                <a:ea typeface="ＭＳ Ｐゴシック" charset="-128"/>
              </a:rPr>
              <a:t>Przeglądarka</a:t>
            </a:r>
            <a:endParaRPr lang="pl" sz="6000" b="0" i="0" u="none" baseline="0" dirty="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5200" b="0" i="0" u="none" baseline="0">
                <a:solidFill>
                  <a:srgbClr val="0000FF"/>
                </a:solidFill>
                <a:ea typeface="ＭＳ Ｐゴシック" charset="-128"/>
              </a:rPr>
              <a:t>Serwer Web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6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Protokół TCP (Transport Control Protocol)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Zbudowany na podstawie protokołu IP (Internet Protocol)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Zakłada, że IP może stracić jakieś dane, przechowuje je i przesyła ponownie w razie potrzeby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Obsługuje 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kontrolę przepływu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używając okna transmisyjnego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  <a:buFont typeface="Cabin"/>
            </a:pPr>
            <a:r>
              <a:rPr lang="pl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Zapewnia dobry, niezawodny </a:t>
            </a:r>
            <a:r>
              <a:rPr lang="pl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potok</a:t>
            </a: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686825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Źródło: </a:t>
            </a: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https://en.wikipedia.org/wiki/Internet_protocol_suite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5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rtl="0" eaLnBrk="1" hangingPunct="1"/>
            <a:r>
              <a:rPr lang="pl" sz="6400" b="0" i="0" u="none" baseline="0">
                <a:solidFill>
                  <a:srgbClr val="1FF6D6"/>
                </a:solidFill>
              </a:rPr>
              <a:t>Prawdziwe hakowanie w filmach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 algn="l" rtl="0">
              <a:defRPr/>
            </a:pPr>
            <a:r>
              <a:rPr lang="pl" sz="3401" b="0" i="0" u="none" baseline="0"/>
              <a:t>Matrix Reloaded</a:t>
            </a:r>
          </a:p>
          <a:p>
            <a:pPr marL="749309" algn="l" rtl="0">
              <a:defRPr/>
            </a:pPr>
            <a:r>
              <a:rPr lang="pl" sz="3401" b="0" i="0" u="none" baseline="0"/>
              <a:t>Bourne Ultimatum</a:t>
            </a:r>
          </a:p>
          <a:p>
            <a:pPr marL="749309" algn="l" rtl="0">
              <a:defRPr/>
            </a:pPr>
            <a:r>
              <a:rPr lang="pl" sz="3401" b="0" i="0" u="none" baseline="0"/>
              <a:t>Die Hard 4</a:t>
            </a:r>
          </a:p>
          <a:p>
            <a:pPr marL="749309" algn="l" rtl="0">
              <a:defRPr/>
            </a:pPr>
            <a:r>
              <a:rPr lang="pl" sz="3401" b="0" i="0" u="none" baseline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670214" y="7177902"/>
            <a:ext cx="50622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-PL" b="0" i="0" u="none" baseline="0" dirty="0">
                <a:solidFill>
                  <a:srgbClr val="1FF6D6"/>
                </a:solidFill>
                <a:ea typeface="ＭＳ Ｐゴシック" charset="-128"/>
                <a:hlinkClick r:id="rId5"/>
              </a:rPr>
              <a:t>https://nmap.org/movies/</a:t>
            </a:r>
            <a:endParaRPr lang="pl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569944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xfrm>
            <a:off x="1155700" y="269875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Napiszmy przeglądarkę internetową!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HTTP/1.0\r\n\r\n'.encode()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print(data.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,end='')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print(data.</a:t>
            </a:r>
            <a:r>
              <a:rPr lang="pl" sz="24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r>
              <a:rPr lang="pl" sz="24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pl" sz="24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4757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Nagłówek HTTP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Ciało HTTP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O znakach i ciągach...</a:t>
            </a:r>
            <a:endParaRPr lang="pl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74590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-PL" sz="2800" b="0" i="0" u="none" baseline="0" dirty="0">
                <a:solidFill>
                  <a:srgbClr val="FFFF00"/>
                </a:solidFill>
                <a:hlinkClick r:id="rId2"/>
              </a:rPr>
              <a:t>https://pl.wikipedia.org/wiki/ASCII</a:t>
            </a:r>
            <a:endParaRPr lang="en-US" sz="2800" b="0" i="0" u="none" baseline="0" dirty="0">
              <a:solidFill>
                <a:srgbClr val="FFFF00"/>
              </a:solidFill>
            </a:endParaRPr>
          </a:p>
          <a:p>
            <a:pPr algn="l" rtl="0"/>
            <a:r>
              <a:rPr lang="pl-PL" sz="2800" b="0" i="0" u="none" baseline="0" dirty="0">
                <a:solidFill>
                  <a:srgbClr val="FFFF00"/>
                </a:solidFill>
                <a:hlinkClick r:id="rId3"/>
              </a:rPr>
              <a:t>https://catonmat.net/ftp/ascii-cheat-sheet.png</a:t>
            </a:r>
            <a:endParaRPr lang="en-US" sz="2800" b="0" i="0" u="none" baseline="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>
                <a:solidFill>
                  <a:schemeClr val="bg1"/>
                </a:solidFill>
              </a:rPr>
              <a:t>American Standard Code for Information Interchange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847164"/>
            <a:ext cx="16256000" cy="1692735"/>
          </a:xfrm>
        </p:spPr>
        <p:txBody>
          <a:bodyPr/>
          <a:lstStyle/>
          <a:p>
            <a:pPr rtl="0"/>
            <a:r>
              <a:rPr lang="pl" b="0" i="0" u="none" baseline="0" dirty="0">
                <a:solidFill>
                  <a:srgbClr val="FFD966"/>
                </a:solidFill>
              </a:rPr>
              <a:t>Reprezentacja podstawowych ciągów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pPr algn="l" rtl="0"/>
            <a:r>
              <a:rPr lang="pl" b="0" i="0" u="none" baseline="0" dirty="0"/>
              <a:t>Każdy znak jest reprezentowany liczbą od 0 do 256 zapisaną w 8 bitach pamięci </a:t>
            </a:r>
          </a:p>
          <a:p>
            <a:pPr algn="l" rtl="0"/>
            <a:r>
              <a:rPr lang="pl" b="0" i="0" u="none" baseline="0" dirty="0"/>
              <a:t>8 bitów nazywamy </a:t>
            </a:r>
            <a:r>
              <a:rPr lang="pl" b="0" i="0" u="none" baseline="0" dirty="0">
                <a:solidFill>
                  <a:srgbClr val="00FA00"/>
                </a:solidFill>
              </a:rPr>
              <a:t>"bajtem" </a:t>
            </a:r>
            <a:r>
              <a:rPr lang="pl" b="0" i="0" u="none" baseline="0" dirty="0"/>
              <a:t>pamięci  (na przykład mój dysk ma 3 Tera</a:t>
            </a:r>
            <a:r>
              <a:rPr lang="pl" b="0" i="0" u="none" baseline="0" dirty="0">
                <a:solidFill>
                  <a:srgbClr val="00FA00"/>
                </a:solidFill>
              </a:rPr>
              <a:t>bajty</a:t>
            </a:r>
            <a:r>
              <a:rPr lang="pl" b="0" i="0" u="none" baseline="0" dirty="0"/>
              <a:t> pamięci)</a:t>
            </a:r>
          </a:p>
          <a:p>
            <a:pPr algn="l" rtl="0"/>
            <a:r>
              <a:rPr lang="pl" b="0" i="0" u="none" baseline="0" dirty="0"/>
              <a:t>Funkcja </a:t>
            </a:r>
            <a:r>
              <a:rPr lang="pl" b="0" i="0" u="none" baseline="0" dirty="0">
                <a:solidFill>
                  <a:srgbClr val="FF40FF"/>
                </a:solidFill>
              </a:rPr>
              <a:t>ord() </a:t>
            </a:r>
            <a:r>
              <a:rPr lang="pl" b="0" i="0" u="none" baseline="0" dirty="0"/>
              <a:t>podaje nam wartość numeryczną podstawowego znaku ASCII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81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ASCII</a:t>
            </a:r>
            <a:endParaRPr lang="pl">
              <a:solidFill>
                <a:srgbClr val="FFD9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ord(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pl" sz="2800" b="0" i="0" u="none" baseline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pl" sz="2800" b="1" i="0" u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endParaRPr lang="pl" sz="2800" b="1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</a:rPr>
              <a:t>W latach 60. i 70. zakładaliśmy po prostu, że jeden bajt to jeden znak</a:t>
            </a:r>
            <a:endParaRPr lang="pl" sz="280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accent2"/>
                </a:solidFill>
              </a:rPr>
              <a:t>http://unicode.org/charts/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Znaki wielobajtowe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913" indent="0" algn="l" rtl="0">
              <a:spcBef>
                <a:spcPts val="1600"/>
              </a:spcBef>
              <a:buNone/>
            </a:pPr>
            <a:r>
              <a:rPr lang="pl" sz="2800" b="0" i="0" u="none" baseline="0" dirty="0"/>
              <a:t>Aby reprezentować szeroki wachlarz znaków komputerowych, zapisujemy je w więcej niż jednym bajcie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UTF-16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Dwa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/>
              <a:t>UTF-32 – Stała długość </a:t>
            </a:r>
            <a:r>
              <a:rPr lang="pl" sz="28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800" b="0" i="0" u="none" baseline="0" dirty="0"/>
              <a:t> Cztery bajty</a:t>
            </a:r>
          </a:p>
          <a:p>
            <a:pPr lvl="1" algn="l" rtl="0">
              <a:spcBef>
                <a:spcPts val="1600"/>
              </a:spcBef>
            </a:pPr>
            <a:r>
              <a:rPr lang="pl" sz="2800" b="0" i="0" u="none" baseline="0" dirty="0">
                <a:solidFill>
                  <a:srgbClr val="00FA00"/>
                </a:solidFill>
              </a:rPr>
              <a:t>UTF-8</a:t>
            </a:r>
            <a:r>
              <a:rPr lang="pl" sz="2800" b="0" i="0" u="none" baseline="0" dirty="0"/>
              <a:t> – od 1 do 4 bajtów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Kompatybilne w przód z ASCII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/>
              <a:t>-  Automatyczne rozróżnianie ASCII i UTF-8</a:t>
            </a:r>
          </a:p>
          <a:p>
            <a:pPr marL="1154113" lvl="2" indent="0" algn="l" rtl="0">
              <a:spcBef>
                <a:spcPts val="1600"/>
              </a:spcBef>
              <a:buNone/>
            </a:pPr>
            <a:r>
              <a:rPr lang="pl" b="0" i="0" u="none" baseline="0" dirty="0">
                <a:solidFill>
                  <a:srgbClr val="00FA00"/>
                </a:solidFill>
              </a:rPr>
              <a:t>-  UTF-8 jest zalecanym kodowaniem </a:t>
            </a:r>
            <a:br>
              <a:rPr lang="pl" dirty="0">
                <a:solidFill>
                  <a:srgbClr val="00FA00"/>
                </a:solidFill>
              </a:rPr>
            </a:br>
            <a:r>
              <a:rPr lang="pl" b="0" i="0" u="none" baseline="0" dirty="0">
                <a:solidFill>
                  <a:srgbClr val="00FA00"/>
                </a:solidFill>
              </a:rPr>
              <a:t>   danych wymienianych między systemami</a:t>
            </a:r>
            <a:endParaRPr lang="pl" dirty="0">
              <a:solidFill>
                <a:srgbClr val="00FA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 dirty="0">
                <a:solidFill>
                  <a:srgbClr val="FFFF00"/>
                </a:solidFill>
              </a:rPr>
              <a:t>https://en.wikipedia.org/wiki/UTF-8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https://www.flickr.com/photos/kitcowan/2103850699/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7"/>
              </a:rPr>
              <a:t>https://en.wikipedia.org/wiki/Tin_can_telephone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Dwa rodzaje ciągów w Pythonie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</a:t>
            </a:r>
            <a:endParaRPr lang="en-US" sz="3200" b="0" i="0" u="none" baseline="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3300" y="7366599"/>
            <a:ext cx="741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600" b="0" i="0" u="none" baseline="0" dirty="0">
                <a:solidFill>
                  <a:srgbClr val="00FA00"/>
                </a:solidFill>
              </a:rPr>
              <a:t>W Pythonie 3 typem wszystkich ciągów jest Unicode</a:t>
            </a:r>
            <a:endParaRPr lang="pl" sz="3600" dirty="0">
              <a:solidFill>
                <a:srgbClr val="00F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2 kontra Python 3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</a:t>
            </a:r>
            <a:r>
              <a:rPr lang="en-US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3</a:t>
            </a:r>
            <a:endParaRPr lang="pl" sz="3200" b="0" i="0" u="none" baseline="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'unicode'&gt;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Python 3 i Unicode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329081" cy="5702399"/>
          </a:xfrm>
        </p:spPr>
        <p:txBody>
          <a:bodyPr/>
          <a:lstStyle/>
          <a:p>
            <a:pPr algn="l" rtl="0"/>
            <a:r>
              <a:rPr lang="pl" b="0" i="0" u="none" baseline="0" dirty="0"/>
              <a:t>W Pythonie 3 wszystkie "wewnętrzne" ciągi są UNICODE </a:t>
            </a:r>
          </a:p>
          <a:p>
            <a:pPr algn="l" rtl="0"/>
            <a:r>
              <a:rPr lang="pl" b="0" i="0" u="none" baseline="0" dirty="0"/>
              <a:t>Kiedy pracujemy ze zmiennymi ciągów znaków w programach Pythona i wczytujemy dane z plików, wszystko "po prostu działa"</a:t>
            </a:r>
          </a:p>
          <a:p>
            <a:pPr algn="l" rtl="0"/>
            <a:r>
              <a:rPr lang="pl" b="0" i="0" u="none" baseline="0" dirty="0"/>
              <a:t>Kiedy komunikujemy się z zasobem sieciowym przez gniazda, albo z bazą danych, musimy kodować i dekodować dane (zazwyczaj jako UTF-8)</a:t>
            </a:r>
            <a:endParaRPr lang="pl" dirty="0"/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32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b'abc'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u'이광춘'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pPr algn="l" rtl="0"/>
            <a:r>
              <a:rPr lang="pl" sz="3200" b="0" i="0" u="none" baseline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984503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Ciągi Pythona do bajtów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pPr algn="l" rtl="0"/>
            <a:r>
              <a:rPr lang="pl" sz="2800" b="0" i="0" u="none" baseline="0" dirty="0"/>
              <a:t>Kiedy komunikujemy się z zewnętrznymi zasobami takimi jak gniazda sieciowe, przesyłamy bajty, więc musimy kodować ciągi Pythona do konkretnego kodowania znaków</a:t>
            </a:r>
          </a:p>
          <a:p>
            <a:pPr algn="l" rtl="0"/>
            <a:r>
              <a:rPr lang="pl" sz="2800" b="0" i="0" u="none" baseline="0" dirty="0"/>
              <a:t>Kiedy czytamy dane z zewnętrznych zasobów, musimy dekodować je w oparciu o zestaw znaków, tak aby były właściwie reprezentowane jako ciąg Pythona 3</a:t>
            </a:r>
            <a:endParaRPr lang="pl" sz="2800" dirty="0"/>
          </a:p>
        </p:txBody>
      </p:sp>
      <p:sp>
        <p:nvSpPr>
          <p:cNvPr id="4" name="Shape 661"/>
          <p:cNvSpPr txBox="1"/>
          <p:nvPr/>
        </p:nvSpPr>
        <p:spPr>
          <a:xfrm>
            <a:off x="4656942" y="5284578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mysock.recv(512)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len(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mystring = </a:t>
            </a:r>
            <a:r>
              <a:rPr lang="pl" sz="2800" b="0" i="0" u="none" strike="noStrike" cap="none" baseline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pl" sz="2800" b="0" i="0" u="none" strike="noStrike" cap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pl" sz="2800" b="0" i="0" u="none" strike="noStrike" cap="none" baseline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decode()</a:t>
            </a:r>
            <a:endParaRPr lang="pl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800" b="0" i="0" u="none" baseline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print(mystring)</a:t>
            </a:r>
            <a:endParaRPr lang="pl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11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Żądanie HTTP w Pythonie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8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https://docs.python.org/3/library/stdtypes.html#bytes.decode</a:t>
            </a:r>
            <a:endParaRPr lang="pl" sz="2800" dirty="0">
              <a:solidFill>
                <a:srgbClr val="FFFF00"/>
              </a:solidFill>
            </a:endParaRPr>
          </a:p>
          <a:p>
            <a:pPr algn="l" rtl="0"/>
            <a:r>
              <a:rPr lang="pl" sz="2800" b="0" i="0" u="none" baseline="0">
                <a:solidFill>
                  <a:srgbClr val="FFFF00"/>
                </a:solidFill>
              </a:rPr>
              <a:t>https://docs.python.org/3/library/stdtypes.html#str.encode</a:t>
            </a:r>
            <a:endParaRPr lang="pl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Sieć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Gniazdo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Ciąg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Unicode</a:t>
            </a:r>
            <a:endParaRPr lang="pl" sz="2400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Bajty</a:t>
            </a:r>
          </a:p>
          <a:p>
            <a:pPr algn="ctr" rtl="0"/>
            <a:r>
              <a:rPr lang="pl" sz="2400" b="0" i="0" u="none" baseline="0">
                <a:solidFill>
                  <a:schemeClr val="accent6"/>
                </a:solidFill>
              </a:rPr>
              <a:t>UTF-8</a:t>
            </a:r>
            <a:endParaRPr lang="pl" sz="2400" dirty="0">
              <a:solidFill>
                <a:schemeClr val="accent6"/>
              </a:solidFill>
            </a:endParaRP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8823" y="1568276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recv()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6272" y="144572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decode()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encode()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pl" sz="2400" b="0" i="0" u="none" baseline="0">
                <a:solidFill>
                  <a:schemeClr val="bg1"/>
                </a:solidFill>
              </a:rPr>
              <a:t>send()</a:t>
            </a:r>
            <a:endParaRPr lang="pl" sz="2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 = socket.socket(socket.AF_INET, socket.SOCK_STREAM)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mysock.connect(('data.pr4e.org', 80))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 = 'GET http://data.pr4e.org/romeo.txt HTTP/1.0\n\n'.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encode()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mysock.send(cmd)</a:t>
            </a:r>
          </a:p>
          <a:p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mysock.recv(512)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(len(data) &lt; 1):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pl" sz="2200" b="0" i="0" u="none" baseline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data.decode()</a:t>
            </a:r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pl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200" b="0" i="0" u="none" baseline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 ułatwia pracę z HTTP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Ponieważ HTTP jest tak powszechny, mamy bibliotekę, która wykonuje za nas całą pracę z gniazdami i sprawia, że strony internetowe wyglądają jak pliki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</a:t>
            </a:r>
            <a:r>
              <a:rPr lang="pl" sz="76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7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Pythonie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TCP/</a:t>
            </a:r>
            <a:r>
              <a:rPr lang="pl" sz="7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Gniazda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https://pl.wikipedia.org/wiki/Gniazdo_(telekomunikacja)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sieciach komputerowych internetowe lub sieciowe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gniazdo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punkt końcowy </a:t>
            </a: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dwukierunkowego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połączenia w sieci opartej na protokole IP takiej jak </a:t>
            </a:r>
            <a:r>
              <a:rPr lang="pl" sz="3600" b="0" i="0" u="none" strike="noStrike" cap="none" baseline="0" dirty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Internet.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5000" b="0" i="0" u="none" strike="noStrike" cap="none" baseline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3900" b="0" i="0" u="none" strike="noStrike" cap="none" baseline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Proces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Prawie jak plik...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urllib.request.urlopen('http://data.pr4e.org/romeo.txt')</a:t>
            </a:r>
          </a:p>
          <a:p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dict()</a:t>
            </a:r>
            <a:endParaRPr lang="pl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line.</a:t>
            </a:r>
            <a:r>
              <a:rPr lang="pl" sz="30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counts.get(word, 0) + 1</a:t>
            </a:r>
          </a:p>
          <a:p>
            <a:pPr algn="l" rtl="0"/>
            <a:r>
              <a:rPr lang="pl" sz="30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pl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0" y="847164"/>
            <a:ext cx="161036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Wczytywanie stron internetowych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href="http://www.dr-chuck.com/page2.htm"&gt;Second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Przechodzenie po linkach</a:t>
            </a:r>
            <a:endParaRPr lang="pl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href="</a:t>
            </a:r>
            <a:r>
              <a:rPr lang="pl" sz="3300" b="0" i="0" u="none" strike="noStrike" cap="none" baseline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http://www.dr-chuck.com/page2.htm</a:t>
            </a: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3300" b="0" i="0" u="none" strike="noStrike" cap="none" baseline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pl" sz="3600" b="0" i="0" u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pl" sz="36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pl" sz="72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Pierwsza linia kodu </a:t>
            </a:r>
            <a:r>
              <a:rPr lang="pl" sz="72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 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</a:t>
            </a:r>
            <a:r>
              <a:rPr lang="pl" sz="7200" b="0" i="0" u="none" strike="noStrike" cap="none" baseline="0" dirty="0">
                <a:solidFill>
                  <a:srgbClr val="3366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</a:t>
            </a:r>
            <a:r>
              <a:rPr lang="pl" sz="7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</a:t>
            </a:r>
            <a:r>
              <a:rPr lang="pl" sz="7200" b="0" i="0" u="none" strike="noStrike" cap="none" baseline="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" sz="7200" b="0" i="0" u="none" strike="noStrike" cap="none" baseline="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</a:t>
            </a:r>
            <a:endParaRPr lang="pl" sz="7200" u="none" strike="noStrike" cap="none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 = urllib.request.urlopen('http://www.dr-chuck.com/page1.htm')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fhand:</a:t>
            </a:r>
          </a:p>
          <a:p>
            <a:pPr algn="l" rtl="0"/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print(line.</a:t>
            </a:r>
            <a:r>
              <a:rPr lang="pl" sz="2800" b="0" i="0" u="none" baseline="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decode()</a:t>
            </a:r>
            <a:r>
              <a:rPr lang="pl" sz="2800" b="0" i="0" u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pl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Parsowanie HTML </a:t>
            </a:r>
            <a:br>
              <a:rPr lang="pl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(czyli web scraping)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to jest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Sytuacja, w której program lub skrypt podszywa się pod przeglądarkę internetową, pobiera strony, przegląda ich zawartość, wyciąga z nich dane i szuka kolejnych stron do pobrania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Wyszukiwarki to robią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korzystając z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robotów internetowych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nazywanych też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robotami indeksującymi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https://en.wikipedia.org/wiki/Web_scraping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https://pl.wikipedia.org/wiki/Robot_internetowy</a:t>
            </a:r>
            <a:endParaRPr lang="pl" sz="3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 co korzystać z robotów internetowych?</a:t>
            </a: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9464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Pobieraj dane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 szczególności z sieci społecznościowych </a:t>
            </a:r>
            <a:r>
              <a:rPr lang="pl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kto jest z kim?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Odbierz swoje dane z jakiegoś systemu, który nie ma 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możliwości eksportu</a:t>
            </a: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Monitoruj nowe informacje na stronie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Zindeksuj sieć i stwórz bazę danych dla wyszukiwarki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</a:t>
            </a: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Scraping stron internetowych jest dość kontrowersyjny i niektóre strony tego nie lubią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Publikowanie materiałów, do których nie masz praw, jest niedozwolone</a:t>
            </a:r>
          </a:p>
          <a:p>
            <a:pPr marL="749300" marR="0" lvl="0" indent="-533400" algn="l" rtl="0">
              <a:lnSpc>
                <a:spcPct val="100000"/>
              </a:lnSpc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Naruszanie regulaminów usług internetowych jest niedozwolone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xfrm>
            <a:off x="726510" y="847164"/>
            <a:ext cx="14617874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</a:t>
            </a:r>
            <a:r>
              <a:rPr lang="pl" sz="78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atwo i szybko - 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przeszukiwać ciągi znaków ręcznie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Albo skorzystać z darmowej biblioteki </a:t>
            </a:r>
            <a:r>
              <a:rPr lang="pl" sz="38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BeautifulSoup</a:t>
            </a:r>
            <a:r>
              <a:rPr lang="pl" sz="3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 </a:t>
            </a:r>
            <a:r>
              <a:rPr lang="pl" sz="3800" b="0" i="0" u="none" strike="noStrike" cap="none" baseline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www.crummy.com</a:t>
            </a:r>
            <a:endParaRPr lang="pl" sz="3800" u="none" strike="noStrike" cap="none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pl" sz="2000" b="0" i="0" u="none" baseline="0" dirty="0">
                <a:solidFill>
                  <a:srgbClr val="FFFF00"/>
                </a:solidFill>
              </a:rPr>
              <a:t>https://www.crummy.com/software/BeautifulSoup/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Przed uruchomieniem zainstaluj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poniższym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poleceniem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w </a:t>
            </a:r>
            <a:r>
              <a:rPr lang="en-US" sz="2800" b="0" i="0" u="none" baseline="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terminalu</a:t>
            </a:r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:</a:t>
            </a:r>
          </a:p>
          <a:p>
            <a:pPr algn="l" rtl="0"/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</a:t>
            </a:r>
          </a:p>
          <a:p>
            <a:pPr algn="l" rtl="0"/>
            <a:r>
              <a:rPr lang="en-US" sz="2800" b="0" i="0" u="none" baseline="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$ pip3 install beautifulsoup4</a:t>
            </a:r>
          </a:p>
          <a:p>
            <a:pPr algn="l" rtl="0"/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28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pl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pl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Instalacja BeautifulSoup</a:t>
            </a:r>
            <a:endParaRPr lang="pl" dirty="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</a:t>
            </a: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numery portów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marR="0" lvl="0" indent="-787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</a:t>
            </a:r>
            <a:r>
              <a:rPr lang="pl" sz="38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przypisany aplikacji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procesowi punkt końcowy komunikacji oprogramowania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Pozwala wielu aplikacjom sieciowym współistnieć na tym samym serwerze</a:t>
            </a:r>
          </a:p>
          <a:p>
            <a:pPr marL="1104900" marR="0" lvl="0" indent="-7874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ct val="171000"/>
              <a:buFont typeface="Cabin"/>
              <a:buChar char="•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Lista wielu znanych numerów portów TCP jest na 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3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https://pl.wikipedia.org/wiki/Port_protokołu</a:t>
            </a:r>
            <a:r>
              <a:rPr lang="pl" sz="3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urllib.request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BeautifulSoup</a:t>
            </a:r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 = input('</a:t>
            </a:r>
            <a:r>
              <a:rPr lang="en-US" sz="3200" b="0" i="0" u="none" baseline="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Podaj</a:t>
            </a:r>
            <a:r>
              <a:rPr lang="en-US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link</a:t>
            </a:r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 ')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urllib.request.urlopen(url).read()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BeautifulSoup(html, 'html.parser')</a:t>
            </a:r>
          </a:p>
          <a:p>
            <a:endParaRPr lang="pl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Retrieve all of the anchor tags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pPr algn="l" rtl="0"/>
            <a:r>
              <a:rPr lang="pl" sz="3200" b="0" i="0" u="none" baseline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print(tag.get('href', None))</a:t>
            </a:r>
            <a:endParaRPr lang="pl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5622878" y="6985824"/>
            <a:ext cx="10224297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$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</a:t>
            </a:r>
            <a:r>
              <a:rPr lang="en-US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3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urllinks.py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36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Podaj link</a:t>
            </a:r>
            <a:r>
              <a:rPr lang="pl" sz="36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pl" sz="3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http://www.dr-chuck.com/page2.htm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8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marR="0" lvl="0" indent="-469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TCP/IP daje nam potoki/ gniazda łączące aplikacje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Zaprojektowaliśmy protokoły aplikacji do korzystania z potoków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HyperText Trans</a:t>
            </a:r>
            <a:r>
              <a:rPr lang="pl" sz="38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fer</a:t>
            </a: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Protocol (HTTP) to prosty, ale potężny protokół</a:t>
            </a:r>
          </a:p>
          <a:p>
            <a:pPr marL="457200" marR="0" lvl="0" indent="-469900" algn="l" rtl="0">
              <a:lnSpc>
                <a:spcPct val="100000"/>
              </a:lnSpc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pl" sz="3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ma dobre wsparcie dla gniazd, HTTP i parsowania HTML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l" sz="3600" b="0" i="0" u="none" baseline="0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1206100" y="2296123"/>
            <a:ext cx="6797699" cy="55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(</a:t>
            </a:r>
            <a:r>
              <a:rPr lang="pl" sz="1800" b="0" i="0" u="sng" baseline="0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800" b="0" i="0" u="none" baseline="0" dirty="0">
                <a:solidFill>
                  <a:srgbClr val="FFFFFF"/>
                </a:solidFill>
              </a:rPr>
              <a:t>)</a:t>
            </a:r>
            <a:r>
              <a:rPr lang="pl" sz="1800" b="0" i="0" u="none" baseline="0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800" b="0" i="0" u="none" baseline="0" dirty="0">
                <a:solidFill>
                  <a:srgbClr val="FFFF00"/>
                </a:solidFill>
              </a:rPr>
              <a:t> </a:t>
            </a:r>
            <a:r>
              <a:rPr lang="pl" sz="1800" b="0" i="0" u="sng" baseline="0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800" b="0" i="0" baseline="0" dirty="0">
                <a:solidFill>
                  <a:srgbClr val="FFFF00"/>
                </a:solidFill>
              </a:rPr>
              <a:t> </a:t>
            </a:r>
            <a:r>
              <a:rPr lang="pl" sz="1800" b="0" i="0" u="none" baseline="0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Autorstwo pierwszej wersji: Charles Severance, </a:t>
            </a:r>
            <a:br>
              <a:rPr lang="en-US" sz="1800" b="0" i="0" u="none" baseline="0" dirty="0">
                <a:solidFill>
                  <a:srgbClr val="FFFFFF"/>
                </a:solidFill>
              </a:rPr>
            </a:br>
            <a:r>
              <a:rPr lang="pl" sz="1800" b="0" i="0" u="none" baseline="0" dirty="0">
                <a:solidFill>
                  <a:srgbClr val="FFFFFF"/>
                </a:solidFill>
              </a:rPr>
              <a:t>University of Michigan School of Information</a:t>
            </a:r>
            <a:endParaRPr lang="en-US" sz="180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-PL" sz="1800" dirty="0">
                <a:solidFill>
                  <a:srgbClr val="FFFFFF"/>
                </a:solidFill>
              </a:rPr>
              <a:t>Polska wersja powstała z inicjatywy Wydziału Matematyki 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pl-PL" sz="1800" dirty="0">
                <a:solidFill>
                  <a:srgbClr val="FFFFFF"/>
                </a:solidFill>
              </a:rPr>
              <a:t>i Informatyki Uniwersytetu im. </a:t>
            </a:r>
            <a:r>
              <a:rPr lang="pl-PL" sz="1800">
                <a:solidFill>
                  <a:srgbClr val="FFFFFF"/>
                </a:solidFill>
              </a:rPr>
              <a:t>Adama Mickiewicza w Poznaniu</a:t>
            </a:r>
            <a:endParaRPr lang="pl" sz="180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Tłumaczenie: Agata i Krzysztof Wierzbiccy, EnglishT.eu </a:t>
            </a:r>
          </a:p>
          <a:p>
            <a:pPr lvl="0" algn="l" rtl="0">
              <a:spcBef>
                <a:spcPts val="0"/>
              </a:spcBef>
              <a:buNone/>
            </a:pPr>
            <a:endParaRPr lang="pl" sz="180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800" b="0" i="0" u="none" baseline="0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Przychodzące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e-maile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Login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 Web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2700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Osobista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skrzynka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2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ble ble ble ble</a:t>
            </a:r>
            <a:endParaRPr lang="pl" sz="26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http://www.clker.com/search/networksym/1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76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porty TCP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3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http://en.wikipedia.org/wiki/List_of_TCP_and_UDP_port_numbers</a:t>
            </a:r>
            <a:r>
              <a:rPr lang="pl" sz="3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210800" y="2876550"/>
            <a:ext cx="555363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widzimy numer portu w adresie (URL), jeśli usługa sieciowa działa na 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“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niestandardowym</a:t>
            </a:r>
            <a:r>
              <a:rPr lang="pl" sz="3600" b="0" i="0" u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”</a:t>
            </a:r>
            <a:r>
              <a:rPr lang="pl" sz="3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porcie.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3109</Words>
  <Application>Microsoft Office PowerPoint</Application>
  <PresentationFormat>Custom</PresentationFormat>
  <Paragraphs>449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Arial Regular</vt:lpstr>
      <vt:lpstr>Cabin</vt:lpstr>
      <vt:lpstr>Courier</vt:lpstr>
      <vt:lpstr>Courier New</vt:lpstr>
      <vt:lpstr>Gill Sans</vt:lpstr>
      <vt:lpstr>Title &amp; Subtitle</vt:lpstr>
      <vt:lpstr>Programy sieciowe</vt:lpstr>
      <vt:lpstr>Darmowa książka o architekturze sieci</vt:lpstr>
      <vt:lpstr>Protokół TCP (Transport Control Protocol)</vt:lpstr>
      <vt:lpstr>PowerPoint Presentation</vt:lpstr>
      <vt:lpstr>Połączenia TCP/ Gniazda</vt:lpstr>
      <vt:lpstr>TCP numery portów</vt:lpstr>
      <vt:lpstr>PowerPoint Presentation</vt:lpstr>
      <vt:lpstr>Popularne porty TCP</vt:lpstr>
      <vt:lpstr>PowerPoint Presentation</vt:lpstr>
      <vt:lpstr>Gniazda w Pythonie</vt:lpstr>
      <vt:lpstr>PowerPoint Presentation</vt:lpstr>
      <vt:lpstr>Protokoły aplikacji</vt:lpstr>
      <vt:lpstr>Protokoły aplikacji </vt:lpstr>
      <vt:lpstr>Protokół HTTP - Hypertext Transfer Protocol</vt:lpstr>
      <vt:lpstr>HTTP</vt:lpstr>
      <vt:lpstr>Co to jest protokół?</vt:lpstr>
      <vt:lpstr>PowerPoint Presentation</vt:lpstr>
      <vt:lpstr>Pozyskiwanie danych z serwera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Standardy w Internecie</vt:lpstr>
      <vt:lpstr>PowerPoint Presentation</vt:lpstr>
      <vt:lpstr>PowerPoint Presentation</vt:lpstr>
      <vt:lpstr>Tworzenie żądania HTTP</vt:lpstr>
      <vt:lpstr>PowerPoint Presentation</vt:lpstr>
      <vt:lpstr>Prawdziwe hakowanie w filmach</vt:lpstr>
      <vt:lpstr>Napiszmy przeglądarkę internetową!</vt:lpstr>
      <vt:lpstr>Żądanie HTTP w Pythonie</vt:lpstr>
      <vt:lpstr>PowerPoint Presentation</vt:lpstr>
      <vt:lpstr>O znakach i ciągach...</vt:lpstr>
      <vt:lpstr>ASCII</vt:lpstr>
      <vt:lpstr>Reprezentacja podstawowych ciągów</vt:lpstr>
      <vt:lpstr>ASCII</vt:lpstr>
      <vt:lpstr>PowerPoint Presentation</vt:lpstr>
      <vt:lpstr>Znaki wielobajtowe</vt:lpstr>
      <vt:lpstr>Dwa rodzaje ciągów w Pythonie</vt:lpstr>
      <vt:lpstr>Python 2 kontra Python 3</vt:lpstr>
      <vt:lpstr>Python 3 i Unicode</vt:lpstr>
      <vt:lpstr>Ciągi Pythona do bajtów</vt:lpstr>
      <vt:lpstr>Żądanie HTTP w Pythonie</vt:lpstr>
      <vt:lpstr>PowerPoint Presentation</vt:lpstr>
      <vt:lpstr>PowerPoint Presentation</vt:lpstr>
      <vt:lpstr>urllib ułatwia pracę z HTTP</vt:lpstr>
      <vt:lpstr>Używanie urllib w Pythonie</vt:lpstr>
      <vt:lpstr>PowerPoint Presentation</vt:lpstr>
      <vt:lpstr>Prawie jak plik...</vt:lpstr>
      <vt:lpstr>Wczytywanie stron internetowych</vt:lpstr>
      <vt:lpstr>Przechodzenie po linkach</vt:lpstr>
      <vt:lpstr>Pierwsza linia kodu w Google?</vt:lpstr>
      <vt:lpstr>Parsowanie HTML  (czyli web scraping)</vt:lpstr>
      <vt:lpstr>Co to jest web scraping?</vt:lpstr>
      <vt:lpstr>Po co korzystać z robotów internetowych?</vt:lpstr>
      <vt:lpstr>Scraping stron internetowych</vt:lpstr>
      <vt:lpstr>Łatwo i szybko - Beautiful Soup</vt:lpstr>
      <vt:lpstr>Instalacja BeautifulSoup</vt:lpstr>
      <vt:lpstr>PowerPoint Presentation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Andrzej Wójtowicz</cp:lastModifiedBy>
  <cp:revision>76</cp:revision>
  <dcterms:modified xsi:type="dcterms:W3CDTF">2021-01-31T13:16:01Z</dcterms:modified>
</cp:coreProperties>
</file>